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39"/>
      <p:bold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Proxima Nova" panose="020B0604020202020204" charset="0"/>
      <p:regular r:id="rId45"/>
      <p:bold r:id="rId46"/>
      <p:italic r:id="rId47"/>
      <p:boldItalic r:id="rId48"/>
    </p:embeddedFont>
    <p:embeddedFont>
      <p:font typeface="Raleway" pitchFamily="2" charset="0"/>
      <p:regular r:id="rId49"/>
      <p:bold r:id="rId50"/>
      <p:italic r:id="rId51"/>
      <p:boldItalic r:id="rId52"/>
    </p:embeddedFont>
    <p:embeddedFont>
      <p:font typeface="Source Sans Pro" panose="020B0503030403020204" pitchFamily="3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507436dab_0_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3507436d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fc23c88c5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2fc23c88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3d46497ce_0_2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33d46497c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3d46497ce_0_4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33d46497c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3d46497ce_0_4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33d46497c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3d46497ce_0_5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33d46497c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3d46497ce_0_6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33d46497c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3d46497ce_0_7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33d46497c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3d46497ce_0_7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33d46497c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3d46497ce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33d46497c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3d46497ce_0_9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33d46497c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3d46497ce_0_10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33d46497c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3d46497ce_0_10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33d46497c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3d46497ce_0_1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33d46497c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3d46497ce_0_12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33d46497c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3d46497ce_0_12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33d46497c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3d46497ce_0_13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33d46497c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3d46497ce_0_13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33d46497c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3d46497ce_0_20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33d46497c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3d46497ce_0_20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333d46497c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3d4649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3d46497ce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3d46497ce_0_2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33d46497ce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3d46497ce_0_22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33d46497c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3d46497ce_0_23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33d46497ce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3d46497ce_0_24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33d46497c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853ea819_0_12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33853ea81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3d46497ce_0_25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333d46497ce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3d46497c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3d46497ce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3d46497ce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33d46497c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3d46497ce_0_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33d46497c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3d46497ce_0_2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33d46497c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3d46497ce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33d46497c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Traversing a List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04367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Compare the two loops:</a:t>
            </a:r>
            <a:endParaRPr sz="28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34900"/>
            <a:ext cx="4343425" cy="22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450" y="3178876"/>
            <a:ext cx="4410850" cy="242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3"/>
          <p:cNvCxnSpPr/>
          <p:nvPr/>
        </p:nvCxnSpPr>
        <p:spPr>
          <a:xfrm>
            <a:off x="5678225" y="4322625"/>
            <a:ext cx="863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3"/>
          <p:cNvCxnSpPr/>
          <p:nvPr/>
        </p:nvCxnSpPr>
        <p:spPr>
          <a:xfrm>
            <a:off x="7132950" y="4306625"/>
            <a:ext cx="767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23"/>
          <p:cNvCxnSpPr/>
          <p:nvPr/>
        </p:nvCxnSpPr>
        <p:spPr>
          <a:xfrm>
            <a:off x="7500650" y="4738250"/>
            <a:ext cx="815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23"/>
          <p:cNvCxnSpPr/>
          <p:nvPr/>
        </p:nvCxnSpPr>
        <p:spPr>
          <a:xfrm>
            <a:off x="1889550" y="2455975"/>
            <a:ext cx="4797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3"/>
          <p:cNvCxnSpPr/>
          <p:nvPr/>
        </p:nvCxnSpPr>
        <p:spPr>
          <a:xfrm>
            <a:off x="2784775" y="2468250"/>
            <a:ext cx="16146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23"/>
          <p:cNvCxnSpPr/>
          <p:nvPr/>
        </p:nvCxnSpPr>
        <p:spPr>
          <a:xfrm>
            <a:off x="2960600" y="2756000"/>
            <a:ext cx="12468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23"/>
          <p:cNvSpPr txBox="1"/>
          <p:nvPr/>
        </p:nvSpPr>
        <p:spPr>
          <a:xfrm>
            <a:off x="1186175" y="4546425"/>
            <a:ext cx="29094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Proxima Nova"/>
                <a:ea typeface="Proxima Nova"/>
                <a:cs typeface="Proxima Nova"/>
                <a:sym typeface="Proxima Nova"/>
              </a:rPr>
              <a:t>The “counter” or “index” variable can be any name, but the more descriptive the better. </a:t>
            </a:r>
            <a:endParaRPr sz="18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Proxima Nova"/>
                <a:ea typeface="Proxima Nova"/>
                <a:cs typeface="Proxima Nova"/>
                <a:sym typeface="Proxima Nova"/>
              </a:rPr>
              <a:t>It holds the value of an item from the list.</a:t>
            </a:r>
            <a:endParaRPr sz="1800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5" name="Google Shape;135;p23"/>
          <p:cNvCxnSpPr/>
          <p:nvPr/>
        </p:nvCxnSpPr>
        <p:spPr>
          <a:xfrm rot="10800000" flipH="1">
            <a:off x="3296325" y="4194875"/>
            <a:ext cx="2270100" cy="415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23"/>
          <p:cNvCxnSpPr/>
          <p:nvPr/>
        </p:nvCxnSpPr>
        <p:spPr>
          <a:xfrm rot="10800000" flipH="1">
            <a:off x="3616025" y="4802175"/>
            <a:ext cx="4236300" cy="1502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23"/>
          <p:cNvSpPr txBox="1"/>
          <p:nvPr/>
        </p:nvSpPr>
        <p:spPr>
          <a:xfrm>
            <a:off x="6917150" y="2387450"/>
            <a:ext cx="19824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list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8" name="Google Shape;138;p23"/>
          <p:cNvCxnSpPr/>
          <p:nvPr/>
        </p:nvCxnSpPr>
        <p:spPr>
          <a:xfrm>
            <a:off x="7452675" y="2867900"/>
            <a:ext cx="127800" cy="1103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Let’s add another list to the program. </a:t>
            </a: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types of elements can be in a list?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</a:t>
            </a:r>
            <a:r>
              <a:rPr lang="en-US" sz="2800" b="1" i="1"/>
              <a:t>CheckLines</a:t>
            </a:r>
            <a:r>
              <a:rPr lang="en-US" sz="2800"/>
              <a:t>, the </a:t>
            </a:r>
            <a:r>
              <a:rPr lang="en-US" sz="2800" b="1">
                <a:solidFill>
                  <a:srgbClr val="0000FF"/>
                </a:solidFill>
              </a:rPr>
              <a:t>detect</a:t>
            </a:r>
            <a:r>
              <a:rPr lang="en-US" sz="2800"/>
              <a:t> list contained Boolean values (True or False).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</a:t>
            </a:r>
            <a:r>
              <a:rPr lang="en-US" sz="2800" b="1" i="1"/>
              <a:t>LineFollow1</a:t>
            </a:r>
            <a:r>
              <a:rPr lang="en-US" sz="2800"/>
              <a:t>, the </a:t>
            </a:r>
            <a:r>
              <a:rPr lang="en-US" sz="2800" b="1">
                <a:solidFill>
                  <a:srgbClr val="0000FF"/>
                </a:solidFill>
              </a:rPr>
              <a:t>sensors</a:t>
            </a:r>
            <a:r>
              <a:rPr lang="en-US" sz="2800"/>
              <a:t> list contained integers.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Lists can also contain strings, and any other data you use in a program.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Lists can even contain </a:t>
            </a:r>
            <a:r>
              <a:rPr lang="en-US" sz="2800" b="1"/>
              <a:t>binary</a:t>
            </a:r>
            <a:r>
              <a:rPr lang="en-US" sz="2800"/>
              <a:t> values, like the ones used to control LEDs.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 Mission 3, the program BinaryLEDs used binary numbers to control user LEDs and line sensor LEDs.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Open the program.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Review the code.</a:t>
            </a:r>
            <a:endParaRPr sz="32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600" y="2481800"/>
            <a:ext cx="3461200" cy="39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Return to PythonLists2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Define another list for this program.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elements of the list will be binary numbers to control the user LEDs.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binary numbers will be patterns you want to display a light show using the the user LEDs.</a:t>
            </a: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You decide how many patterns (elements) you want in your list.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You decide the patterns and their order. 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 suggestion is given below.</a:t>
            </a:r>
            <a:endParaRPr sz="3200"/>
          </a:p>
          <a:p>
            <a:pPr marL="91440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2800" i="1">
                <a:solidFill>
                  <a:srgbClr val="434343"/>
                </a:solidFill>
              </a:rPr>
              <a:t>The list is broken into two lines so it is readable on the screen.</a:t>
            </a:r>
            <a:endParaRPr sz="2800" i="1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25" y="4656700"/>
            <a:ext cx="8359676" cy="10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Define another function in your program that traverses the patterns list.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Try doing this function on your own.</a:t>
            </a: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62" y="3626475"/>
            <a:ext cx="8359676" cy="10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Run the code.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You should see the LEDs light up using the patterns, in order.</a:t>
            </a: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50" y="3091825"/>
            <a:ext cx="4589700" cy="3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190150"/>
            <a:ext cx="8520600" cy="5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if you want the beeps and the user LEDs going at the same time?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Of course, you can do this!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But, a specialized for loop will not work.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a regular for loop with an index as the counter.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Then the index can be used to reference an element in both lists.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Just to get started, make the for loop go only 5 times.</a:t>
            </a:r>
            <a:endParaRPr sz="2200"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Make sure you have at least 5 elements in each loop.</a:t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506" y="2656825"/>
            <a:ext cx="4357225" cy="39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3200"/>
              <a:t>That works pretty good.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But my lists are longer than 5 elements. 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Are your lists longer than 5 elements?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If not, take some time now to add elements to your lists. 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They do not need to be the same length, but they each should have more than 5 elements. 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previous lesson, you accessed elements in a list by using the index.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Review the code from the </a:t>
            </a:r>
            <a:r>
              <a:rPr lang="en-US" b="1" i="1"/>
              <a:t>PythonLists1</a:t>
            </a:r>
            <a:r>
              <a:rPr lang="en-US"/>
              <a:t> program.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did you access an element in the first function?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did you access an element in the second function?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change did you make for the third function?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Modify the for loop to traverse the shorter list.</a:t>
            </a:r>
            <a:endParaRPr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If the beeps list is shorter, use len(beeps).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If the patterns list is shorter, use len(patterns).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If they are the same length, you can use either one.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303" y="2949550"/>
            <a:ext cx="4493825" cy="34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3200"/>
              <a:t>That works better.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But in my example I used all the patterns but not all the beeps. And I might want to repeat the patterns and/or beeps for a longer period of time.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Let’s give it a try!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Define another function.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Copy and paste the code in traverse_lists() into the new function.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311700" y="1128650"/>
            <a:ext cx="85206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Change the for loop range to a number larger than your list lengths.</a:t>
            </a:r>
            <a:endParaRPr sz="3200"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00" y="2362200"/>
            <a:ext cx="6206800" cy="4176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35"/>
          <p:cNvCxnSpPr/>
          <p:nvPr/>
        </p:nvCxnSpPr>
        <p:spPr>
          <a:xfrm flipH="1">
            <a:off x="5231100" y="1636075"/>
            <a:ext cx="1737600" cy="147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Uh oh! – an error message!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value of the for loop index becomes greater than the actual list index.</a:t>
            </a:r>
            <a:endParaRPr sz="3200"/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078" y="2768703"/>
            <a:ext cx="5214275" cy="36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is a great time to use modulo division!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Remember – modulo division can limit the possible values.</a:t>
            </a:r>
            <a:endParaRPr sz="3200"/>
          </a:p>
          <a:p>
            <a:pPr marL="914400" lvl="1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</a:pPr>
            <a:r>
              <a:rPr lang="en-US" sz="3000">
                <a:solidFill>
                  <a:srgbClr val="434343"/>
                </a:solidFill>
              </a:rPr>
              <a:t>x % 5 : possible values are 0, 1, 2, 3, 4</a:t>
            </a:r>
            <a:endParaRPr sz="3000">
              <a:solidFill>
                <a:srgbClr val="434343"/>
              </a:solidFill>
            </a:endParaRPr>
          </a:p>
          <a:p>
            <a:pPr marL="914400" lvl="1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</a:pPr>
            <a:r>
              <a:rPr lang="en-US" sz="3000">
                <a:solidFill>
                  <a:srgbClr val="434343"/>
                </a:solidFill>
              </a:rPr>
              <a:t>x % 9 : possible values are 0 to 8</a:t>
            </a:r>
            <a:endParaRPr sz="3000">
              <a:solidFill>
                <a:srgbClr val="434343"/>
              </a:solidFill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You can use modulo division for both lists so the index does not exceed the number of elements.</a:t>
            </a:r>
            <a:endParaRPr sz="3200"/>
          </a:p>
          <a:p>
            <a:pPr marL="914400" lvl="1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</a:pPr>
            <a:r>
              <a:rPr lang="en-US" sz="3000">
                <a:solidFill>
                  <a:srgbClr val="434343"/>
                </a:solidFill>
              </a:rPr>
              <a:t>Use the len() of each list as the divisor.</a:t>
            </a:r>
            <a:endParaRPr sz="30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311700" y="965925"/>
            <a:ext cx="85206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Run the code.</a:t>
            </a:r>
            <a:endParaRPr/>
          </a:p>
          <a:p>
            <a:pPr marL="45720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You should see the LED light show and beeps for the number of times you selected.</a:t>
            </a:r>
            <a:endParaRPr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i="1">
                <a:solidFill>
                  <a:srgbClr val="434343"/>
                </a:solidFill>
              </a:rPr>
              <a:t>You can even change the range to any number (even a random one) – you are managing complexity!</a:t>
            </a:r>
            <a:endParaRPr i="1">
              <a:solidFill>
                <a:srgbClr val="434343"/>
              </a:solidFill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02" y="3393825"/>
            <a:ext cx="5832826" cy="32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You now have several ways to traverse a list in a CodeBot program: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Traverse a single list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Traverse multiple lists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Repeatedly traverse multiple lists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this program as your own personal library. When you need to use a list, access an element, or traverse a list, you can refer to this code, if needed.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Traversing a list can be used with the CodeBot, even in a program you already completed. Give it a try!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Open the </a:t>
            </a:r>
            <a:r>
              <a:rPr lang="en-US" sz="2800" b="1" i="1"/>
              <a:t>LineSense</a:t>
            </a:r>
            <a:r>
              <a:rPr lang="en-US" sz="2800"/>
              <a:t> program from Mission 5.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Define (create) a list of beeps.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Define (create) a list of patterns.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can use the same ones from </a:t>
            </a:r>
            <a:r>
              <a:rPr lang="en-US" sz="2800" b="1" i="1"/>
              <a:t>PythonLists2</a:t>
            </a:r>
            <a:r>
              <a:rPr lang="en-US" sz="2800"/>
              <a:t> if you want.</a:t>
            </a:r>
            <a:endParaRPr sz="2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Currently the </a:t>
            </a:r>
            <a:r>
              <a:rPr lang="en-US" sz="3200" b="1"/>
              <a:t>back_turn()</a:t>
            </a:r>
            <a:r>
              <a:rPr lang="en-US" sz="3200"/>
              <a:t> function uses a sleep delay while the motors are backing up and turning. 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can make it more interesting by putting on a flashing lights show instead of sleep().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Create another function for </a:t>
            </a:r>
            <a:r>
              <a:rPr lang="en-US" sz="2800" b="1"/>
              <a:t>light_show()</a:t>
            </a:r>
            <a:r>
              <a:rPr lang="en-US" sz="2800"/>
              <a:t>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>
                <a:solidFill>
                  <a:srgbClr val="0000FF"/>
                </a:solidFill>
              </a:rPr>
              <a:t>Traverse the patterns list</a:t>
            </a:r>
            <a:r>
              <a:rPr lang="en-US" sz="2800"/>
              <a:t> in the function, and </a:t>
            </a:r>
            <a:r>
              <a:rPr lang="en-US" sz="2800" b="1">
                <a:solidFill>
                  <a:srgbClr val="FF0000"/>
                </a:solidFill>
              </a:rPr>
              <a:t>get a random beep </a:t>
            </a:r>
            <a:r>
              <a:rPr lang="en-US" sz="2800"/>
              <a:t>each time a new pattern is displayed.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6253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range of the for loop can be passed as a parameter to the function. It will be the sleep delay.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Your function should look similar to this:</a:t>
            </a:r>
            <a:endParaRPr sz="28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408" y="2540675"/>
            <a:ext cx="6088200" cy="33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previous lesson, you accessed a single element in a list by using the index. But sometimes you want to access every element in a list – in order.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This is called “</a:t>
            </a:r>
            <a:r>
              <a:rPr lang="en-US" b="1"/>
              <a:t>traversing</a:t>
            </a:r>
            <a:r>
              <a:rPr lang="en-US"/>
              <a:t>.”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It means to travel, or </a:t>
            </a:r>
            <a:r>
              <a:rPr lang="en-US" b="1"/>
              <a:t>traverse</a:t>
            </a:r>
            <a:r>
              <a:rPr lang="en-US"/>
              <a:t>, through a list one element at a time in order.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 with the first index (0) and continue until the last index (length of list - 1).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Call the </a:t>
            </a:r>
            <a:r>
              <a:rPr lang="en-US" sz="2800" b="1"/>
              <a:t>light_show()</a:t>
            </a:r>
            <a:r>
              <a:rPr lang="en-US" sz="2800"/>
              <a:t> function in </a:t>
            </a:r>
            <a:r>
              <a:rPr lang="en-US" sz="2800" b="1"/>
              <a:t>back_turns()</a:t>
            </a:r>
            <a:r>
              <a:rPr lang="en-US" sz="2800"/>
              <a:t>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Replace the </a:t>
            </a:r>
            <a:r>
              <a:rPr lang="en-US" sz="2800" b="1"/>
              <a:t>sleep()</a:t>
            </a:r>
            <a:r>
              <a:rPr lang="en-US" sz="2800"/>
              <a:t> function with </a:t>
            </a:r>
            <a:r>
              <a:rPr lang="en-US" sz="2800" b="1"/>
              <a:t>light_show()</a:t>
            </a:r>
            <a:r>
              <a:rPr lang="en-US" sz="2800"/>
              <a:t>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amount of delay in sleep as the argument for </a:t>
            </a:r>
            <a:r>
              <a:rPr lang="en-US" sz="2800" b="1"/>
              <a:t>light_show()</a:t>
            </a:r>
            <a:endParaRPr sz="2800" b="1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732" y="2980925"/>
            <a:ext cx="4976500" cy="32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3"/>
          <p:cNvSpPr/>
          <p:nvPr/>
        </p:nvSpPr>
        <p:spPr>
          <a:xfrm>
            <a:off x="1371600" y="4388500"/>
            <a:ext cx="2383500" cy="43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p43"/>
          <p:cNvSpPr/>
          <p:nvPr/>
        </p:nvSpPr>
        <p:spPr>
          <a:xfrm>
            <a:off x="1371600" y="5694150"/>
            <a:ext cx="2383500" cy="43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Run the code. You can just hold the CodeBot and put a finger under a line sensor to initiate a turn.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00" y="2483988"/>
            <a:ext cx="5410300" cy="35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/>
          <p:nvPr/>
        </p:nvSpPr>
        <p:spPr>
          <a:xfrm>
            <a:off x="1617625" y="4065975"/>
            <a:ext cx="3352200" cy="52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1" name="Google Shape;281;p44"/>
          <p:cNvSpPr/>
          <p:nvPr/>
        </p:nvSpPr>
        <p:spPr>
          <a:xfrm>
            <a:off x="1679150" y="5495550"/>
            <a:ext cx="3352200" cy="52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311700" y="1144025"/>
            <a:ext cx="8520600" cy="5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Does it work the way you expected?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argument for light_show() represents the time delay, not the number of lights.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actual number of lights in the light show should be different than the sleep() delay 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Also, the light_show() function still has a sleep() in it that needs to be accounted for.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Let’s add another parameter and do some math.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Add another parameter for the sleep delay.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This second parameter will enable the lights and beeps when moving backward to be a different speed than when turning. Cool!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Functions and parameters can help you do this – manage complexity! Same function with different lights and delays.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this delay value to determine the actual number of light patterns needed. 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Change the first parameter to be descriptive: seconds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Add a second parameter to the function: delay.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delay variable in the code.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some math to calculate the number of lights.</a:t>
            </a:r>
            <a:endParaRPr sz="2800"/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825" y="3350375"/>
            <a:ext cx="5483650" cy="33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7"/>
          <p:cNvSpPr/>
          <p:nvPr/>
        </p:nvSpPr>
        <p:spPr>
          <a:xfrm>
            <a:off x="2720825" y="3715150"/>
            <a:ext cx="1934400" cy="24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2" name="Google Shape;302;p47"/>
          <p:cNvSpPr/>
          <p:nvPr/>
        </p:nvSpPr>
        <p:spPr>
          <a:xfrm>
            <a:off x="1450500" y="3963550"/>
            <a:ext cx="3924000" cy="24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1842650" y="5554625"/>
            <a:ext cx="1565700" cy="33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Add a second argument to the function calls. This will be the amount of delay in the light show. You can vary the delay and see what happens. 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Run the code.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Your program should work like it did before, but with a light show every time it detects a line.</a:t>
            </a:r>
            <a:endParaRPr sz="2800"/>
          </a:p>
        </p:txBody>
      </p:sp>
      <p:pic>
        <p:nvPicPr>
          <p:cNvPr id="310" name="Google Shape;3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58" y="3917983"/>
            <a:ext cx="4205200" cy="27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8"/>
          <p:cNvSpPr/>
          <p:nvPr/>
        </p:nvSpPr>
        <p:spPr>
          <a:xfrm>
            <a:off x="1234125" y="5042000"/>
            <a:ext cx="3373200" cy="41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1322575" y="6218000"/>
            <a:ext cx="3373200" cy="41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●"/>
            </a:pPr>
            <a:r>
              <a:rPr lang="en-US" sz="3200">
                <a:solidFill>
                  <a:srgbClr val="434343"/>
                </a:solidFill>
              </a:rPr>
              <a:t>Submit the </a:t>
            </a:r>
            <a:r>
              <a:rPr lang="en-US" sz="3200" b="1" i="1">
                <a:solidFill>
                  <a:srgbClr val="434343"/>
                </a:solidFill>
              </a:rPr>
              <a:t>PythonLists2</a:t>
            </a:r>
            <a:r>
              <a:rPr lang="en-US" sz="3200">
                <a:solidFill>
                  <a:srgbClr val="434343"/>
                </a:solidFill>
              </a:rPr>
              <a:t> program and the modified </a:t>
            </a:r>
            <a:r>
              <a:rPr lang="en-US" sz="3200" b="1" i="1">
                <a:solidFill>
                  <a:srgbClr val="434343"/>
                </a:solidFill>
              </a:rPr>
              <a:t>LineSense</a:t>
            </a:r>
            <a:r>
              <a:rPr lang="en-US" sz="3200">
                <a:solidFill>
                  <a:srgbClr val="434343"/>
                </a:solidFill>
              </a:rPr>
              <a:t> program to your teacher.</a:t>
            </a:r>
            <a:endParaRPr sz="3200">
              <a:solidFill>
                <a:srgbClr val="434343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●"/>
            </a:pPr>
            <a:r>
              <a:rPr lang="en-US" sz="3200">
                <a:solidFill>
                  <a:srgbClr val="434343"/>
                </a:solidFill>
              </a:rPr>
              <a:t>Complete the wrap-up questions in the assignment.</a:t>
            </a:r>
            <a:endParaRPr sz="3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 can be very useful in many ways: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Display all items in a list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Sounding all beeps one at a time, in order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Go through a specific pattern of LED lights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Other reasons (to be explored later):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See if a specific item is in a list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 a sub-list from the complete list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Open the </a:t>
            </a:r>
            <a:r>
              <a:rPr lang="en-US" sz="3200" b="1" i="1"/>
              <a:t>PythonLists1</a:t>
            </a:r>
            <a:r>
              <a:rPr lang="en-US" sz="3200"/>
              <a:t> program</a:t>
            </a:r>
            <a:endParaRPr sz="32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Use the sandbox.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Do a Save As and called the new program </a:t>
            </a:r>
            <a:r>
              <a:rPr lang="en-US" sz="2900" b="1" i="1"/>
              <a:t>PythonLists2</a:t>
            </a:r>
            <a:endParaRPr sz="2900" b="1" i="1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You will add another list to the program.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You will add more functions to the program.</a:t>
            </a:r>
            <a:endParaRPr sz="29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3200"/>
              <a:t>The easiest, most efficient way to traverse a list is to use a for loop.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range of the loop is usually 0 (first index) and goes through the last index (length of list - 1).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That means the range of the iteration is len(list).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Define a new function in your program that will traverse the list of beeps.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loop automatically starts at 0.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loop goes up to but does not include the range, so len(beeps) is perfect.</a:t>
            </a:r>
            <a:endParaRPr sz="28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263" y="2589100"/>
            <a:ext cx="6057575" cy="33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One way the list manages complexity is by using len(beeps) in the range. 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If the list is modified – elements are added or removed – the code doesn’t need to be changed.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It will automatically traverse the list of any size. </a:t>
            </a:r>
            <a:endParaRPr sz="28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231" y="3484331"/>
            <a:ext cx="4466825" cy="24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04367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But since this is done so regularly, there is an even faster way to traverse a single list.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This structure builds in accessing the element by index.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Modify your function to use the new structure:</a:t>
            </a:r>
            <a:endParaRPr sz="28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00" y="3633661"/>
            <a:ext cx="4776150" cy="26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1826</Words>
  <Application>Microsoft Office PowerPoint</Application>
  <PresentationFormat>On-screen Show (4:3)</PresentationFormat>
  <Paragraphs>171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Proxima Nova</vt:lpstr>
      <vt:lpstr>Noto Sans Symbols</vt:lpstr>
      <vt:lpstr>Source Sans Pro</vt:lpstr>
      <vt:lpstr>Montserrat</vt:lpstr>
      <vt:lpstr>Raleway</vt:lpstr>
      <vt:lpstr>Plum</vt:lpstr>
      <vt:lpstr>Traversing a List</vt:lpstr>
      <vt:lpstr>Warm-up</vt:lpstr>
      <vt:lpstr>Introduction</vt:lpstr>
      <vt:lpstr>Introduction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#2</vt:lpstr>
      <vt:lpstr>Traversing a List: Example #2</vt:lpstr>
      <vt:lpstr>Traversing a List: Example #2</vt:lpstr>
      <vt:lpstr>Traversing a List: Example #2</vt:lpstr>
      <vt:lpstr>Traversing a List: Example #2</vt:lpstr>
      <vt:lpstr>Traversing a List: Example #2</vt:lpstr>
      <vt:lpstr>Traversing a List: Example #3</vt:lpstr>
      <vt:lpstr>Traversing a List: Example #3</vt:lpstr>
      <vt:lpstr>Traversing a List: Example #3</vt:lpstr>
      <vt:lpstr>Traversing a List: Example #3</vt:lpstr>
      <vt:lpstr>Traversing a List: Example #4</vt:lpstr>
      <vt:lpstr>Traversing a List: Example #4</vt:lpstr>
      <vt:lpstr>Traversing a List: Example #4</vt:lpstr>
      <vt:lpstr>Traversing a List: Example #4</vt:lpstr>
      <vt:lpstr>Traversing a List: Example #4</vt:lpstr>
      <vt:lpstr>Traversing a List: Challenge</vt:lpstr>
      <vt:lpstr>Traversing a List: Challenge</vt:lpstr>
      <vt:lpstr>Traversing a List: Challenge</vt:lpstr>
      <vt:lpstr>Traversing a List: Challenge</vt:lpstr>
      <vt:lpstr>Traversing a List: Challenge</vt:lpstr>
      <vt:lpstr>Traversing a List: Challenge</vt:lpstr>
      <vt:lpstr>Traversing a List: Challenge</vt:lpstr>
      <vt:lpstr>Traversing a List: Challenge</vt:lpstr>
      <vt:lpstr>Traversing a List: Challenge</vt:lpstr>
      <vt:lpstr>Traversing a List: Challenge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2025-05-19T01:01:43Z</dcterms:modified>
</cp:coreProperties>
</file>